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0"/>
  </p:notesMasterIdLst>
  <p:sldIdLst>
    <p:sldId id="312" r:id="rId2"/>
    <p:sldId id="291" r:id="rId3"/>
    <p:sldId id="303" r:id="rId4"/>
    <p:sldId id="298" r:id="rId5"/>
    <p:sldId id="315" r:id="rId6"/>
    <p:sldId id="300" r:id="rId7"/>
    <p:sldId id="304" r:id="rId8"/>
    <p:sldId id="326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16" r:id="rId18"/>
    <p:sldId id="317" r:id="rId19"/>
  </p:sldIdLst>
  <p:sldSz cx="12192000" cy="6858000"/>
  <p:notesSz cx="6858000" cy="9144000"/>
  <p:embeddedFontLst>
    <p:embeddedFont>
      <p:font typeface="Georgia" pitchFamily="18" charset="0"/>
      <p:regular r:id="rId21"/>
      <p:bold r:id="rId22"/>
      <p:italic r:id="rId23"/>
      <p:boldItalic r:id="rId24"/>
    </p:embeddedFont>
    <p:embeddedFont>
      <p:font typeface="Bahnschrift SemiBold" pitchFamily="34" charset="0"/>
      <p:bold r:id="rId25"/>
    </p:embeddedFont>
    <p:embeddedFont>
      <p:font typeface="Aharoni" charset="-79"/>
      <p:bold r:id="rId26"/>
    </p:embeddedFon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FF75"/>
    <a:srgbClr val="FFFF4B"/>
    <a:srgbClr val="FFFF2D"/>
    <a:srgbClr val="F0D7D7"/>
    <a:srgbClr val="F5DF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94761"/>
  </p:normalViewPr>
  <p:slideViewPr>
    <p:cSldViewPr snapToGrid="0" snapToObjects="1">
      <p:cViewPr>
        <p:scale>
          <a:sx n="88" d="100"/>
          <a:sy n="88" d="100"/>
        </p:scale>
        <p:origin x="-7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B52D2-0160-434A-A03B-22BBAAC2D08A}" type="datetimeFigureOut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B3D88-1CE6-DA43-B589-2F3912E95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743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0" y="5466306"/>
            <a:ext cx="11226140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18" y="1400037"/>
            <a:ext cx="3456878" cy="3931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861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1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7" y="320529"/>
            <a:ext cx="3350400" cy="7970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478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0133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8002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500"/>
              </a:lnSpc>
              <a:defRPr sz="3500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2" y="1871498"/>
            <a:ext cx="10872787" cy="4326102"/>
          </a:xfrm>
        </p:spPr>
        <p:txBody>
          <a:bodyPr/>
          <a:lstStyle>
            <a:lvl1pPr>
              <a:lnSpc>
                <a:spcPts val="1700"/>
              </a:lnSpc>
              <a:spcAft>
                <a:spcPts val="0"/>
              </a:spcAft>
              <a:defRPr lang="en-AU" sz="1500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215900" indent="0">
              <a:lnSpc>
                <a:spcPts val="1700"/>
              </a:lnSpc>
              <a:spcAft>
                <a:spcPts val="850"/>
              </a:spcAft>
              <a:tabLst/>
              <a:defRPr lang="en-AU" sz="1500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3536E21-BEA9-0843-BB9C-C6C3FA5E478E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805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813" y="1867583"/>
            <a:ext cx="10872787" cy="4330017"/>
          </a:xfrm>
        </p:spPr>
        <p:txBody>
          <a:bodyPr/>
          <a:lstStyle>
            <a:lvl1pPr>
              <a:lnSpc>
                <a:spcPts val="3500"/>
              </a:lnSpc>
              <a:defRPr sz="3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3500"/>
              </a:lnSpc>
              <a:spcAft>
                <a:spcPts val="600"/>
              </a:spcAft>
              <a:defRPr sz="3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2200"/>
              </a:lnSpc>
              <a:defRPr sz="20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</a:t>
            </a:r>
            <a:br>
              <a:rPr lang="en-AU" dirty="0" smtClean="0"/>
            </a:br>
            <a:r>
              <a:rPr lang="en-AU" dirty="0" smtClean="0"/>
              <a:t>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851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770" y="1854200"/>
            <a:ext cx="8268029" cy="4343400"/>
          </a:xfrm>
        </p:spPr>
        <p:txBody>
          <a:bodyPr/>
          <a:lstStyle>
            <a:lvl1pPr>
              <a:lnSpc>
                <a:spcPts val="6500"/>
              </a:lnSpc>
              <a:defRPr lang="en-US" sz="6500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D41AC54-ACEA-E74A-A236-8CA4995D51A5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400" y="6519863"/>
            <a:ext cx="2743200" cy="201613"/>
          </a:xfrm>
        </p:spPr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7203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ECA7C0A-6EA2-2945-92B3-332C9C649462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 smtClean="0">
                <a:latin typeface="Gotham Narrow Bold" pitchFamily="50" charset="0"/>
              </a:rPr>
              <a:t>R</a:t>
            </a:r>
            <a:endParaRPr lang="en-AU" dirty="0">
              <a:latin typeface="Gotham Narrow Bold" pitchFamily="50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48413" y="1871498"/>
            <a:ext cx="518318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117304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4C0D1A5-277E-8E4E-A287-21A2C45B1049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2" y="1871663"/>
            <a:ext cx="5183187" cy="43259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81684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7000" indent="-12700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6734711-CBF7-0149-96E1-DB465890B982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32970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0479E50-DC0F-194F-BF55-6288B1AAE44C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595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0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3484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10871529" cy="4326102"/>
          </a:xfrm>
        </p:spPr>
        <p:txBody>
          <a:bodyPr/>
          <a:lstStyle>
            <a:lvl1pPr marL="0">
              <a:lnSpc>
                <a:spcPts val="1600"/>
              </a:lnSpc>
              <a:spcAft>
                <a:spcPts val="1500"/>
              </a:spcAft>
              <a:defRPr sz="18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7800" indent="-177800">
              <a:lnSpc>
                <a:spcPts val="2000"/>
              </a:lnSpc>
              <a:spcAft>
                <a:spcPts val="1500"/>
              </a:spcAft>
              <a:buFont typeface="Arial" charset="0"/>
              <a:buChar char="•"/>
              <a:tabLst/>
              <a:defRPr sz="18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3609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D3BF28-C868-1E42-AD12-0669017885B5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978400" y="2134263"/>
            <a:ext cx="6197600" cy="38474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9913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1450" indent="-17145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4A54127-2AC4-624C-90C4-6E74D9031FD0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953000" y="2120900"/>
            <a:ext cx="6248400" cy="387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5577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044575"/>
            <a:ext cx="5183517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1E290B4-B3E1-A34F-9420-070C7E24A97B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 smtClean="0">
                <a:latin typeface="Gotham Narrow Bold" pitchFamily="50" charset="0"/>
              </a:rPr>
              <a:t>R</a:t>
            </a:r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348413" y="1044575"/>
            <a:ext cx="5183187" cy="51657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4091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171" y="1871498"/>
            <a:ext cx="7150428" cy="12273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F65FAE-121D-DF46-8371-2E67964D0BDF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28654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3811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276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28243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89F7B0C-722D-8B45-BAF6-698B9FE8F812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 smtClean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12525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60401" y="3268663"/>
            <a:ext cx="3568699" cy="2979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94201" y="1871663"/>
            <a:ext cx="3390899" cy="26622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94201" y="4673600"/>
            <a:ext cx="3390899" cy="15748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950201" y="1871663"/>
            <a:ext cx="3581399" cy="4376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82515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4"/>
            <a:ext cx="440515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149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239" r="8962" b="25814"/>
          <a:stretch/>
        </p:blipFill>
        <p:spPr>
          <a:xfrm>
            <a:off x="-1" y="0"/>
            <a:ext cx="12188283" cy="6835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183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350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103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tx2"/>
                </a:solidFill>
                <a:latin typeface="Chronicle Text G1" pitchFamily="50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496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799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472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2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EDIT MASTER </a:t>
            </a:r>
            <a:br>
              <a:rPr lang="en-AU" dirty="0" smtClean="0"/>
            </a:br>
            <a:r>
              <a:rPr lang="en-AU" dirty="0" smtClean="0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60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77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70" y="1010537"/>
            <a:ext cx="10871529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70" y="1871498"/>
            <a:ext cx="10871529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FF468EA-D9CE-8943-9C75-830D68AC402B}" type="datetime1">
              <a:rPr lang="en-US" smtClean="0"/>
              <a:pPr/>
              <a:t>09-Mar-19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41148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700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 smtClean="0"/>
              <a:t>SECTION TITLE GOTHAM NARROW BOLD 7PT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3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700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dirty="0" smtClean="0"/>
              <a:t>PAGE </a:t>
            </a:r>
            <a:fld id="{C9EE3F8F-BFD3-9842-9D76-CADACBFBDD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662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673" r:id="rId14"/>
    <p:sldLayoutId id="2147483672" r:id="rId15"/>
    <p:sldLayoutId id="2147483650" r:id="rId16"/>
    <p:sldLayoutId id="2147483675" r:id="rId17"/>
    <p:sldLayoutId id="2147483676" r:id="rId18"/>
    <p:sldLayoutId id="2147483677" r:id="rId19"/>
    <p:sldLayoutId id="2147483678" r:id="rId20"/>
    <p:sldLayoutId id="2147483682" r:id="rId21"/>
    <p:sldLayoutId id="2147483683" r:id="rId22"/>
    <p:sldLayoutId id="2147483684" r:id="rId23"/>
    <p:sldLayoutId id="2147483679" r:id="rId24"/>
    <p:sldLayoutId id="2147483680" r:id="rId25"/>
    <p:sldLayoutId id="2147483681" r:id="rId26"/>
  </p:sldLayoutIdLst>
  <p:hf hdr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500" kern="1200">
          <a:solidFill>
            <a:schemeClr val="tx2"/>
          </a:solidFill>
          <a:latin typeface="Chronicle Text G1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1300"/>
        </a:spcAft>
        <a:buFont typeface="Arial"/>
        <a:buNone/>
        <a:defRPr sz="2000" kern="1200">
          <a:solidFill>
            <a:schemeClr val="accent1"/>
          </a:solidFill>
          <a:latin typeface="Chronicle Text G1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1400"/>
        </a:lnSpc>
        <a:spcBef>
          <a:spcPts val="0"/>
        </a:spcBef>
        <a:buFont typeface="Arial"/>
        <a:buNone/>
        <a:tabLst/>
        <a:defRPr sz="1200" b="1" i="0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11113" indent="0" algn="l" defTabSz="914400" rtl="0" eaLnBrk="1" latinLnBrk="0" hangingPunct="1">
        <a:lnSpc>
          <a:spcPts val="1400"/>
        </a:lnSpc>
        <a:spcBef>
          <a:spcPts val="0"/>
        </a:spcBef>
        <a:spcAft>
          <a:spcPts val="850"/>
        </a:spcAft>
        <a:buFont typeface="Arial"/>
        <a:buNone/>
        <a:tabLst/>
        <a:defRPr sz="12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68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4107" userDrawn="1">
          <p15:clr>
            <a:srgbClr val="F26B43"/>
          </p15:clr>
        </p15:guide>
        <p15:guide id="4" orient="horz" pos="640" userDrawn="1">
          <p15:clr>
            <a:srgbClr val="F26B43"/>
          </p15:clr>
        </p15:guide>
        <p15:guide id="5" pos="7264" userDrawn="1">
          <p15:clr>
            <a:srgbClr val="F26B43"/>
          </p15:clr>
        </p15:guide>
        <p15:guide id="6" pos="3681" userDrawn="1">
          <p15:clr>
            <a:srgbClr val="F26B43"/>
          </p15:clr>
        </p15:guide>
        <p15:guide id="7" pos="3999" userDrawn="1">
          <p15:clr>
            <a:srgbClr val="F26B43"/>
          </p15:clr>
        </p15:guide>
        <p15:guide id="8" orient="horz" pos="3904" userDrawn="1">
          <p15:clr>
            <a:srgbClr val="F26B43"/>
          </p15:clr>
        </p15:guide>
        <p15:guide id="9" orient="horz" pos="1072" userDrawn="1">
          <p15:clr>
            <a:srgbClr val="F26B43"/>
          </p15:clr>
        </p15:guide>
        <p15:guide id="10" orient="horz" pos="1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89714"/>
            <a:ext cx="12192000" cy="1065126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eorgia" pitchFamily="18" charset="0"/>
              </a:rPr>
              <a:t>---Money for Waste ---                                        Utilisation of Construction &amp; Demolition Waste and Agro Waste</a:t>
            </a:r>
            <a:r>
              <a:rPr lang="en-US" sz="3600" dirty="0" smtClean="0">
                <a:latin typeface="Bahnschrift SemiBold" pitchFamily="34" charset="0"/>
              </a:rPr>
              <a:t/>
            </a:r>
            <a:br>
              <a:rPr lang="en-US" sz="3600" dirty="0" smtClean="0">
                <a:latin typeface="Bahnschrift SemiBold" pitchFamily="34" charset="0"/>
              </a:rPr>
            </a:b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35" y="724652"/>
            <a:ext cx="1638300" cy="168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547257"/>
            <a:ext cx="4572000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 smtClean="0">
                <a:latin typeface="Georgia" pitchFamily="18" charset="0"/>
                <a:ea typeface="Adobe Ming Std L" pitchFamily="18" charset="-128"/>
                <a:cs typeface="Aharoni" panose="02010803020104030203" pitchFamily="2" charset="-79"/>
              </a:rPr>
              <a:t>Dr. Mahfooz Soomro</a:t>
            </a:r>
          </a:p>
          <a:p>
            <a:pPr algn="ctr"/>
            <a:endParaRPr lang="en-AU" sz="1050" b="1" dirty="0" smtClean="0">
              <a:latin typeface="Georgia" pitchFamily="18" charset="0"/>
              <a:ea typeface="Adobe Ming Std L" pitchFamily="18" charset="-128"/>
              <a:cs typeface="Aharoni" panose="02010803020104030203" pitchFamily="2" charset="-79"/>
            </a:endParaRPr>
          </a:p>
          <a:p>
            <a:pPr algn="ctr"/>
            <a:r>
              <a:rPr lang="en-AU" b="1" dirty="0" smtClean="0">
                <a:latin typeface="Georgia" pitchFamily="18" charset="0"/>
                <a:ea typeface="Adobe Ming Std L" pitchFamily="18" charset="-128"/>
                <a:cs typeface="Aharoni" panose="02010803020104030203" pitchFamily="2" charset="-79"/>
              </a:rPr>
              <a:t>School of Computing, Engineering and Mathematics</a:t>
            </a:r>
          </a:p>
          <a:p>
            <a:pPr algn="ctr"/>
            <a:r>
              <a:rPr lang="en-AU" b="1" dirty="0" smtClean="0">
                <a:latin typeface="Georgia" pitchFamily="18" charset="0"/>
                <a:ea typeface="Adobe Ming Std L" pitchFamily="18" charset="-128"/>
                <a:cs typeface="Aharoni" panose="02010803020104030203" pitchFamily="2" charset="-79"/>
              </a:rPr>
              <a:t>Western Sydney University</a:t>
            </a:r>
          </a:p>
          <a:p>
            <a:pPr algn="ctr"/>
            <a:r>
              <a:rPr lang="en-AU" b="1" dirty="0" smtClean="0">
                <a:latin typeface="Georgia" pitchFamily="18" charset="0"/>
                <a:ea typeface="Adobe Ming Std L" pitchFamily="18" charset="-128"/>
                <a:cs typeface="Aharoni" panose="02010803020104030203" pitchFamily="2" charset="-79"/>
              </a:rPr>
              <a:t>AUSTRALIA</a:t>
            </a:r>
            <a:endParaRPr lang="en-US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.user-PC\Desktop\Photos of Recycled Materials\RHA Brick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100" y="1457552"/>
            <a:ext cx="8810512" cy="5104613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38805" y="494852"/>
            <a:ext cx="601352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Recycling of Agro Waste &amp; Coal Ash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5859" y="494852"/>
            <a:ext cx="437836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Recycling of Brick Waste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 descr="C:\Users\user.user-PC\Desktop\Photos of Recycled Materials\Bricks from Waste Brick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292" y="1613646"/>
            <a:ext cx="5206216" cy="3888889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9042" y="1613646"/>
            <a:ext cx="5110125" cy="3894539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5859" y="494852"/>
            <a:ext cx="437836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Recycling of Brick Waste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 descr="C:\Users\user.user-PC\Desktop\Photos of Recycled Materials\Bricks from Coal as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592" y="1641886"/>
            <a:ext cx="10453323" cy="470512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.user-PC\Desktop\Photos of Recycled Materials\Powdered Brick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310" y="288925"/>
            <a:ext cx="6723920" cy="6278563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8204200" y="2259106"/>
            <a:ext cx="3191933" cy="18158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Pavers </a:t>
            </a:r>
          </a:p>
          <a:p>
            <a:pPr algn="ct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made from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Coal ash &amp;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Brick waste</a:t>
            </a:r>
            <a:endParaRPr lang="en-US" sz="28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.user-PC\Desktop\Photos of Recycled Materials\Coal ash Brick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3335" y="1565070"/>
            <a:ext cx="7644273" cy="4803457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560782" y="382540"/>
            <a:ext cx="516367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Coal ash / Bagasse ash Bricks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399" y="697035"/>
            <a:ext cx="9187032" cy="52322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Benefits of recycling  Construction &amp; Demolition waste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399" y="1635640"/>
            <a:ext cx="399108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Environmental Benefits :-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095" y="2603351"/>
            <a:ext cx="355002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Prevents waste, </a:t>
            </a: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reduces dependence on natural resources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95482" y="2603351"/>
            <a:ext cx="342093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Reduces pollution &amp; CO2 </a:t>
            </a: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emissions</a:t>
            </a:r>
          </a:p>
          <a:p>
            <a:pPr marL="290513" indent="-290513">
              <a:buClr>
                <a:srgbClr val="C00000"/>
              </a:buClr>
              <a:buSzPct val="150000"/>
            </a:pPr>
            <a:endParaRPr lang="en-US" sz="900" b="1" dirty="0" smtClean="0">
              <a:latin typeface="Cambria" pitchFamily="18" charset="0"/>
              <a:ea typeface="Cambria" pitchFamily="18" charset="0"/>
            </a:endParaRPr>
          </a:p>
          <a:p>
            <a:pPr marL="290513" indent="-290513">
              <a:buClr>
                <a:srgbClr val="C00000"/>
              </a:buClr>
              <a:buSzPct val="150000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   Produced from </a:t>
            </a: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(industrial &amp; transportation)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24800" y="2603351"/>
            <a:ext cx="3733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Reduces energy and water required to produce building supplies from virgin materials.</a:t>
            </a:r>
            <a:endParaRPr lang="en-US" sz="2600" dirty="0" smtClean="0">
              <a:latin typeface="Cambria" pitchFamily="18" charset="0"/>
              <a:ea typeface="Cambria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8341" y="1415086"/>
            <a:ext cx="380820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Cost Reduction Benefits:-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0915" y="2266043"/>
            <a:ext cx="35392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To take advantage of  revenues derived from recycle, reuse and salvage materials. 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8035962" y="2266043"/>
            <a:ext cx="351775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buClr>
                <a:srgbClr val="FF0000"/>
              </a:buClr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They can adopt methods of reuse and salvage on the site to improve </a:t>
            </a:r>
          </a:p>
          <a:p>
            <a:pPr indent="171450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 Quality of recycled</a:t>
            </a:r>
          </a:p>
          <a:p>
            <a:pPr indent="171450">
              <a:buClr>
                <a:srgbClr val="FF0000"/>
              </a:buClr>
              <a:buSzPct val="150000"/>
            </a:pP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  materials,  </a:t>
            </a:r>
          </a:p>
          <a:p>
            <a:pPr indent="171450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 Reduce quantity of</a:t>
            </a:r>
          </a:p>
          <a:p>
            <a:pPr indent="171450">
              <a:buClr>
                <a:srgbClr val="FF0000"/>
              </a:buClr>
              <a:buSzPct val="150000"/>
            </a:pP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  materials that </a:t>
            </a:r>
          </a:p>
          <a:p>
            <a:pPr indent="171450">
              <a:buClr>
                <a:srgbClr val="FF0000"/>
              </a:buClr>
              <a:buSzPct val="150000"/>
            </a:pP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  end up in landfills, </a:t>
            </a:r>
          </a:p>
          <a:p>
            <a:pPr indent="171450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 Create a cleaner and</a:t>
            </a:r>
          </a:p>
          <a:p>
            <a:pPr indent="171450">
              <a:buClr>
                <a:srgbClr val="FF0000"/>
              </a:buClr>
              <a:buSzPct val="150000"/>
            </a:pP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  safer project site.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89122" y="2266043"/>
            <a:ext cx="34101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Contractors &amp; builders can make changes to  their operations and practices.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8341" y="435425"/>
            <a:ext cx="918703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Benefits of recycling  Construction &amp; Demolition waste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2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ad.uws.edu.au\dfshare\HomesK-W$\30049375\My Documents\My Pictures\Any Q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lasticWrap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2272" y="0"/>
            <a:ext cx="82497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123" y="817581"/>
            <a:ext cx="6121101" cy="537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531429" y="3657600"/>
            <a:ext cx="536665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 algn="just">
              <a:spcAft>
                <a:spcPts val="1200"/>
              </a:spcAft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To encourage the recycling and reuse of :</a:t>
            </a:r>
          </a:p>
          <a:p>
            <a:pPr marL="795338" indent="-333375" algn="just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Construction &amp; Demolition Waste</a:t>
            </a:r>
          </a:p>
          <a:p>
            <a:pPr marL="795338" indent="-333375" algn="just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Agro </a:t>
            </a:r>
            <a:r>
              <a:rPr lang="en-US" sz="2600" b="1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Waste</a:t>
            </a:r>
            <a:endParaRPr lang="en-US" sz="2600" b="1" dirty="0">
              <a:solidFill>
                <a:srgbClr val="0000FF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5524" y="817581"/>
            <a:ext cx="2307771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Georgia" pitchFamily="18" charset="0"/>
              </a:rPr>
              <a:t>Objective</a:t>
            </a:r>
            <a:endParaRPr lang="en-US" sz="2800" b="1" dirty="0"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31429" y="1581375"/>
            <a:ext cx="536665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 algn="just">
              <a:lnSpc>
                <a:spcPts val="3500"/>
              </a:lnSpc>
              <a:spcAft>
                <a:spcPts val="600"/>
              </a:spcAft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To reduce waste materials to their highest by </a:t>
            </a:r>
            <a:r>
              <a:rPr lang="en-US" sz="2600" b="1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improving</a:t>
            </a: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and </a:t>
            </a:r>
            <a:r>
              <a:rPr lang="en-US" sz="2600" b="1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</a:rPr>
              <a:t>promoting their  reuse &amp; earn money</a:t>
            </a: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5910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1684" y="199908"/>
            <a:ext cx="8693835" cy="54098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600" dirty="0" smtClean="0">
                <a:latin typeface="Bahnschrift SemiBold" pitchFamily="34" charset="0"/>
              </a:rPr>
              <a:t> </a:t>
            </a:r>
            <a:r>
              <a:rPr lang="en-US" sz="2800" b="1" dirty="0" smtClean="0">
                <a:latin typeface="Georgia" pitchFamily="18" charset="0"/>
              </a:rPr>
              <a:t>Composition of Municipal Solid Waste (MSW)</a:t>
            </a:r>
            <a:endParaRPr lang="en-US" sz="2800" b="1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685" y="5243676"/>
            <a:ext cx="10226544" cy="89255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itchFamily="18" charset="0"/>
              </a:rPr>
              <a:t>        </a:t>
            </a:r>
            <a:r>
              <a:rPr lang="en-US" sz="2600" b="1" dirty="0" smtClean="0">
                <a:latin typeface="Georgia" pitchFamily="18" charset="0"/>
              </a:rPr>
              <a:t>Composition of waste may vary from country to country due to cultural differences.</a:t>
            </a:r>
            <a:endParaRPr lang="en-US" sz="2600" b="1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1685" y="887456"/>
            <a:ext cx="86938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Construction &amp; Demolition Waste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1685" y="1379899"/>
            <a:ext cx="7232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Wood and Organic Waste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1685" y="1872342"/>
            <a:ext cx="7232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Metals (ferrous &amp; non-ferrous)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81685" y="2364785"/>
            <a:ext cx="49856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Glass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81685" y="2857228"/>
            <a:ext cx="49856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Plastics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81685" y="3303503"/>
            <a:ext cx="49856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Paper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1685" y="3795946"/>
            <a:ext cx="9791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Electronics  (key boards, computer screens, old </a:t>
            </a:r>
            <a:r>
              <a:rPr lang="en-US" sz="2600" b="1" dirty="0" err="1" smtClean="0">
                <a:latin typeface="Cambria" pitchFamily="18" charset="0"/>
                <a:ea typeface="Cambria" pitchFamily="18" charset="0"/>
              </a:rPr>
              <a:t>Tv</a:t>
            </a: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sets, </a:t>
            </a:r>
            <a:r>
              <a:rPr lang="en-US" sz="2600" b="1" dirty="0" err="1" smtClean="0">
                <a:latin typeface="Cambria" pitchFamily="18" charset="0"/>
                <a:ea typeface="Cambria" pitchFamily="18" charset="0"/>
              </a:rPr>
              <a:t>HiFi</a:t>
            </a: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81685" y="4288389"/>
            <a:ext cx="97911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spcBef>
                <a:spcPts val="100"/>
              </a:spcBef>
              <a:spcAft>
                <a:spcPts val="100"/>
              </a:spcAft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Hazardous Waste (asbestos, construction chemicals , gypsum  plaster board)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448" y="636007"/>
            <a:ext cx="8345157" cy="549061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Composition of Construction &amp; Demolition Waste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448" y="2157213"/>
            <a:ext cx="3604186" cy="304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9687" y="2157213"/>
            <a:ext cx="3233469" cy="304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831567" y="2011680"/>
            <a:ext cx="396957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Soil and Sand</a:t>
            </a:r>
          </a:p>
          <a:p>
            <a:pPr marL="344488" indent="-344488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Bricks and Masonry</a:t>
            </a:r>
          </a:p>
          <a:p>
            <a:pPr marL="344488" indent="-344488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Concrete</a:t>
            </a:r>
          </a:p>
          <a:p>
            <a:pPr marL="344488" indent="-344488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Metal</a:t>
            </a:r>
          </a:p>
          <a:p>
            <a:pPr marL="344488" indent="-344488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Wood</a:t>
            </a:r>
          </a:p>
          <a:p>
            <a:pPr marL="344488" indent="-344488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Glass</a:t>
            </a:r>
          </a:p>
          <a:p>
            <a:pPr marL="344488" indent="-344488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Bitumen</a:t>
            </a:r>
          </a:p>
          <a:p>
            <a:pPr marL="344488" indent="-344488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821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6" y="626128"/>
            <a:ext cx="8630023" cy="582846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38852" y="1818042"/>
            <a:ext cx="2065468" cy="28161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Concrete Recycling –</a:t>
            </a:r>
            <a:endParaRPr lang="en-US" sz="9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endParaRPr lang="en-US" sz="900" b="1" dirty="0" smtClean="0">
              <a:latin typeface="Cambria" pitchFamily="18" charset="0"/>
              <a:ea typeface="Cambria" pitchFamily="18" charset="0"/>
            </a:endParaRPr>
          </a:p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Recycled Aggregate Crushing plant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7" y="1142439"/>
            <a:ext cx="5315457" cy="3845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concretenetwork.com/concrete/sustainable_living/images/section3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33" y="1125985"/>
            <a:ext cx="5376245" cy="3861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0948" y="5112327"/>
            <a:ext cx="308813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Bahnschrift SemiBold" pitchFamily="34" charset="0"/>
              </a:rPr>
              <a:t>Recycled Aggregate</a:t>
            </a:r>
            <a:endParaRPr lang="en-AU" sz="2400" b="1" dirty="0">
              <a:latin typeface="Bahnschrift Semi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3429" y="5112327"/>
            <a:ext cx="285298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latin typeface="Bahnschrift SemiBold" pitchFamily="34" charset="0"/>
              </a:rPr>
              <a:t>Natural Aggregate</a:t>
            </a:r>
            <a:endParaRPr lang="en-AU" sz="2400" b="1" dirty="0"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9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137" y="1509497"/>
            <a:ext cx="5144701" cy="485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8341" y="435425"/>
            <a:ext cx="918703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Benefits of recycling  Construction &amp; Demolition waste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3674" y="1509497"/>
            <a:ext cx="60780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Benefits of reducing concrete waste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3674" y="2217420"/>
            <a:ext cx="59335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Reduced cost of aggregate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5873674" y="2811780"/>
            <a:ext cx="59335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Reduced consumption of natural resources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5873674" y="3704332"/>
            <a:ext cx="6078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Reduced environmental degradation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5873674" y="4196775"/>
            <a:ext cx="59335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Eliminates illegal dumping of Construction &amp; demolition waste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73674" y="5123259"/>
            <a:ext cx="57230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2600" b="1" dirty="0" smtClean="0">
                <a:latin typeface="Cambria" pitchFamily="18" charset="0"/>
                <a:ea typeface="Cambria" pitchFamily="18" charset="0"/>
              </a:rPr>
              <a:t> Increased life span of landfills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2889" y="2033570"/>
            <a:ext cx="8918090" cy="24622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en-US" sz="10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Recycling of</a:t>
            </a:r>
          </a:p>
          <a:p>
            <a:pPr algn="ctr"/>
            <a:endParaRPr lang="en-US" sz="32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Agro waste  &amp;  Brick waste</a:t>
            </a:r>
            <a:endParaRPr lang="en-US" sz="20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en-US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6843" y="494852"/>
            <a:ext cx="416320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Recycling of Agro Waste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8" name="Picture 4" descr="C:\Users\user.user-PC\Desktop\Photos of Recycled Materials\RHA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660" y="1577438"/>
            <a:ext cx="5379868" cy="402760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167" y="1577438"/>
            <a:ext cx="5052099" cy="402760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</TotalTime>
  <Words>369</Words>
  <Application>Microsoft Office PowerPoint</Application>
  <PresentationFormat>Custom</PresentationFormat>
  <Paragraphs>75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Georgia</vt:lpstr>
      <vt:lpstr>Bahnschrift SemiBold</vt:lpstr>
      <vt:lpstr>Chronicle Text G1</vt:lpstr>
      <vt:lpstr>Adobe Ming Std L</vt:lpstr>
      <vt:lpstr>Aharoni</vt:lpstr>
      <vt:lpstr>Cambria</vt:lpstr>
      <vt:lpstr>Wingdings</vt:lpstr>
      <vt:lpstr>Calibri</vt:lpstr>
      <vt:lpstr>Gotham Narrow Bold</vt:lpstr>
      <vt:lpstr>Gotham Narrow Light</vt:lpstr>
      <vt:lpstr>Chronicle Text G1 Roman</vt:lpstr>
      <vt:lpstr>Gotham Narrow Book</vt:lpstr>
      <vt:lpstr>Gotham Narrow</vt:lpstr>
      <vt:lpstr>Office Theme</vt:lpstr>
      <vt:lpstr>---Money for Waste ---                                        Utilisation of Construction &amp; Demolition Waste and Agro Waste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 Tapia</dc:creator>
  <cp:lastModifiedBy>MS</cp:lastModifiedBy>
  <cp:revision>216</cp:revision>
  <dcterms:created xsi:type="dcterms:W3CDTF">2015-09-22T04:56:37Z</dcterms:created>
  <dcterms:modified xsi:type="dcterms:W3CDTF">2019-03-09T10:07:09Z</dcterms:modified>
</cp:coreProperties>
</file>